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50" r:id="rId2"/>
  </p:sldIdLst>
  <p:sldSz cx="6858000" cy="9906000" type="A4"/>
  <p:notesSz cx="6808788" cy="9940925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3282" y="108"/>
      </p:cViewPr>
      <p:guideLst>
        <p:guide orient="horz" pos="2268"/>
        <p:guide pos="2241"/>
        <p:guide orient="horz" pos="1580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26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8772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1" y="2"/>
            <a:ext cx="2950475" cy="498772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42156"/>
            <a:ext cx="2950475" cy="498771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1" y="9442156"/>
            <a:ext cx="2950475" cy="498771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50475" cy="497046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1" y="3"/>
            <a:ext cx="2950475" cy="497046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44538"/>
            <a:ext cx="2582862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1" tIns="45775" rIns="91551" bIns="457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3"/>
            <a:ext cx="5447030" cy="4473416"/>
          </a:xfrm>
          <a:prstGeom prst="rect">
            <a:avLst/>
          </a:prstGeom>
        </p:spPr>
        <p:txBody>
          <a:bodyPr vert="horz" lIns="91551" tIns="45775" rIns="91551" bIns="457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2156"/>
            <a:ext cx="2950475" cy="497046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1" y="9442156"/>
            <a:ext cx="2950475" cy="497046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800" b="1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E65874E-81DE-4BCD-B92C-D8A25F615851}"/>
              </a:ext>
            </a:extLst>
          </p:cNvPr>
          <p:cNvSpPr txBox="1"/>
          <p:nvPr/>
        </p:nvSpPr>
        <p:spPr>
          <a:xfrm>
            <a:off x="1364" y="7975704"/>
            <a:ext cx="6858000" cy="636080"/>
          </a:xfrm>
          <a:prstGeom prst="rect">
            <a:avLst/>
          </a:prstGeom>
          <a:noFill/>
        </p:spPr>
        <p:txBody>
          <a:bodyPr wrap="square" lIns="180000" tIns="108000" rIns="180000" bIns="108000" rtlCol="0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57565A">
                    <a:lumMod val="50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2000" b="1" dirty="0">
              <a:solidFill>
                <a:srgbClr val="57565A">
                  <a:lumMod val="50000"/>
                </a:srgb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5" y="416496"/>
            <a:ext cx="1731962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prstClr val="white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prstClr val="white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graphicFrame>
        <p:nvGraphicFramePr>
          <p:cNvPr id="13" name="Таблица 16">
            <a:extLst>
              <a:ext uri="{FF2B5EF4-FFF2-40B4-BE49-F238E27FC236}">
                <a16:creationId xmlns="" xmlns:a16="http://schemas.microsoft.com/office/drawing/2014/main" id="{DAF23F0E-9933-4563-89DF-3A4800F19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108572"/>
              </p:ext>
            </p:extLst>
          </p:nvPr>
        </p:nvGraphicFramePr>
        <p:xfrm>
          <a:off x="568544" y="1460612"/>
          <a:ext cx="6048000" cy="99441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</a:rPr>
                        <a:t>График проведения Межрайонной ИФНС России №13 по Свердловской области  тематических </a:t>
                      </a:r>
                      <a:r>
                        <a:rPr lang="ru-RU" sz="160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</a:rPr>
                        <a:t>вебинаров</a:t>
                      </a:r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</a:rPr>
                        <a:t>/семинаров с налогоплательщиками в </a:t>
                      </a: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</a:rPr>
                        <a:t>4</a:t>
                      </a:r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</a:rPr>
                        <a:t> квартале 2023 года.</a:t>
                      </a:r>
                      <a:endParaRPr lang="ru-RU" sz="1600" dirty="0">
                        <a:solidFill>
                          <a:schemeClr val="tx1">
                            <a:lumMod val="75000"/>
                          </a:schemeClr>
                        </a:solidFill>
                        <a:latin typeface="Golos Text" panose="020B0604020202020204" charset="0"/>
                        <a:ea typeface="Golos Text" panose="020B0604020202020204" charset="0"/>
                      </a:endParaRPr>
                    </a:p>
                  </a:txBody>
                  <a:tcPr marL="9525" marR="360000" marT="9525" marB="95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784036"/>
              </p:ext>
            </p:extLst>
          </p:nvPr>
        </p:nvGraphicFramePr>
        <p:xfrm>
          <a:off x="471488" y="2636838"/>
          <a:ext cx="5937177" cy="49940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625364"/>
                <a:gridCol w="1008112"/>
                <a:gridCol w="1873600"/>
                <a:gridCol w="1430101"/>
              </a:tblGrid>
              <a:tr h="2650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Golos Text" panose="020B0604020202020204" charset="0"/>
                          <a:ea typeface="Golos Text" panose="020B0604020202020204" charset="0"/>
                        </a:rPr>
                        <a:t>Место проведения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Golos Text" panose="020B0604020202020204" charset="0"/>
                          <a:ea typeface="Golos Text" panose="020B0604020202020204" charset="0"/>
                        </a:rPr>
                        <a:t>вебинара</a:t>
                      </a:r>
                      <a:r>
                        <a:rPr lang="ru-RU" sz="1100" dirty="0" smtClean="0">
                          <a:effectLst/>
                          <a:latin typeface="Golos Text" panose="020B0604020202020204" charset="0"/>
                          <a:ea typeface="Golos Text" panose="020B0604020202020204" charset="0"/>
                        </a:rPr>
                        <a:t>/семинара</a:t>
                      </a:r>
                      <a:endParaRPr lang="ru-RU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Golos Text" panose="020B0604020202020204" charset="0"/>
                          <a:ea typeface="Golos Text" panose="020B0604020202020204" charset="0"/>
                        </a:rPr>
                        <a:t>Дата и время </a:t>
                      </a:r>
                      <a:r>
                        <a:rPr lang="ru-RU" sz="1000" dirty="0" err="1" smtClean="0">
                          <a:effectLst/>
                          <a:latin typeface="Golos Text" panose="020B0604020202020204" charset="0"/>
                          <a:ea typeface="Golos Text" panose="020B0604020202020204" charset="0"/>
                        </a:rPr>
                        <a:t>вебинара</a:t>
                      </a:r>
                      <a:endParaRPr lang="ru-RU" sz="1000" dirty="0" smtClean="0">
                        <a:effectLst/>
                        <a:latin typeface="Golos Text" panose="020B0604020202020204" charset="0"/>
                        <a:ea typeface="Golos Text" panose="020B060402020202020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Golos Text" panose="020B0604020202020204" charset="0"/>
                          <a:ea typeface="Golos Text" panose="020B0604020202020204" charset="0"/>
                        </a:rPr>
                        <a:t>/семинара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Golos Text" panose="020B0604020202020204" charset="0"/>
                          <a:ea typeface="Golos Text" panose="020B0604020202020204" charset="0"/>
                        </a:rPr>
                        <a:t>Тема </a:t>
                      </a:r>
                      <a:r>
                        <a:rPr lang="ru-RU" sz="1100" dirty="0" err="1" smtClean="0">
                          <a:effectLst/>
                          <a:latin typeface="Golos Text" panose="020B0604020202020204" charset="0"/>
                          <a:ea typeface="Golos Text" panose="020B0604020202020204" charset="0"/>
                        </a:rPr>
                        <a:t>вебинара</a:t>
                      </a:r>
                      <a:r>
                        <a:rPr lang="ru-RU" sz="1100" dirty="0" smtClean="0">
                          <a:effectLst/>
                          <a:latin typeface="Golos Text" panose="020B0604020202020204" charset="0"/>
                          <a:ea typeface="Golos Text" panose="020B0604020202020204" charset="0"/>
                        </a:rPr>
                        <a:t>/семинара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marL="358775" indent="-90488"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Golos Text" panose="020B0604020202020204" charset="0"/>
                          <a:ea typeface="Golos Text" panose="020B0604020202020204" charset="0"/>
                        </a:rPr>
                        <a:t>Телефон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/>
                </a:tc>
              </a:tr>
              <a:tr h="2650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г.Ирбит</a:t>
                      </a:r>
                      <a:r>
                        <a:rPr lang="ru-RU" sz="11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, ул.Советская,100А-актовый зал здания инспекции</a:t>
                      </a:r>
                      <a:endParaRPr lang="ru-RU" sz="11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0.2023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15.00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marL="0" marR="0" lvl="0" indent="0" algn="l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1.Получение налоговых вычетов, в том числе через Личный кабинет для физических лиц.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Golos Text" panose="020B0604020202020204" charset="0"/>
                          <a:ea typeface="Golos Text" panose="020B0604020202020204" charset="0"/>
                        </a:rPr>
                        <a:t>2.Последствия неформальной занятости.</a:t>
                      </a: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marL="358775" indent="-90488" algn="l">
                        <a:spcAft>
                          <a:spcPts val="0"/>
                        </a:spcAft>
                      </a:pPr>
                      <a:r>
                        <a:rPr lang="ru-RU" sz="1100" spc="20" dirty="0" smtClean="0">
                          <a:effectLst/>
                          <a:latin typeface="Golos Text" panose="020B0604020202020204" charset="0"/>
                          <a:ea typeface="Golos Text" panose="020B0604020202020204" charset="0"/>
                        </a:rPr>
                        <a:t>+7 (343) 553-80-41</a:t>
                      </a:r>
                      <a:endParaRPr lang="en-US" sz="1100" spc="20" dirty="0" smtClean="0">
                        <a:effectLst/>
                        <a:latin typeface="Golos Text" panose="020B0604020202020204" charset="0"/>
                        <a:ea typeface="Golos Text" panose="020B0604020202020204" charset="0"/>
                      </a:endParaRPr>
                    </a:p>
                    <a:p>
                      <a:pPr marL="358775" indent="-90488" algn="just">
                        <a:spcAft>
                          <a:spcPts val="0"/>
                        </a:spcAft>
                      </a:pPr>
                      <a:r>
                        <a:rPr lang="ru-RU" sz="1100" spc="20" dirty="0" smtClean="0">
                          <a:effectLst/>
                          <a:latin typeface="Golos Text" panose="020B0604020202020204" charset="0"/>
                          <a:ea typeface="Golos Text" panose="020B0604020202020204" charset="0"/>
                        </a:rPr>
                        <a:t> </a:t>
                      </a:r>
                      <a:r>
                        <a:rPr lang="ru-RU" sz="1100" spc="20" dirty="0" err="1" smtClean="0">
                          <a:effectLst/>
                          <a:latin typeface="Golos Text" panose="020B0604020202020204" charset="0"/>
                          <a:ea typeface="Golos Text" panose="020B0604020202020204" charset="0"/>
                        </a:rPr>
                        <a:t>вн</a:t>
                      </a:r>
                      <a:r>
                        <a:rPr lang="ru-RU" sz="1100" spc="20" dirty="0" smtClean="0">
                          <a:effectLst/>
                          <a:latin typeface="Golos Text" panose="020B0604020202020204" charset="0"/>
                          <a:ea typeface="Golos Text" panose="020B0604020202020204" charset="0"/>
                        </a:rPr>
                        <a:t>. </a:t>
                      </a:r>
                      <a:r>
                        <a:rPr lang="en-US" sz="1100" spc="20" dirty="0" smtClean="0">
                          <a:effectLst/>
                          <a:latin typeface="Golos Text" panose="020B0604020202020204" charset="0"/>
                          <a:ea typeface="Golos Text" panose="020B0604020202020204" charset="0"/>
                        </a:rPr>
                        <a:t>1354</a:t>
                      </a:r>
                      <a:endParaRPr lang="ru-RU" sz="1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/>
                </a:tc>
              </a:tr>
              <a:tr h="2650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г.Ирбит</a:t>
                      </a:r>
                      <a:r>
                        <a:rPr lang="ru-RU" sz="11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, ул.Советская,100А-актовый зал здания инспекции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0.2023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10.00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1.Оценка оказания государственных услуг.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2.Электронное взаимодействие с налогоплательщиками.</a:t>
                      </a: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marL="358775" marR="0" lvl="0" indent="-90488" algn="l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20" normalizeH="0" baseline="0" noProof="0" dirty="0" smtClean="0">
                          <a:ln>
                            <a:noFill/>
                          </a:ln>
                          <a:solidFill>
                            <a:srgbClr val="57565A"/>
                          </a:solidFill>
                          <a:effectLst/>
                          <a:uLnTx/>
                          <a:uFillTx/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+7 (343) 553-80-41</a:t>
                      </a:r>
                      <a:endParaRPr kumimoji="0" lang="en-US" sz="1100" b="0" i="0" u="none" strike="noStrike" kern="1200" cap="none" spc="20" normalizeH="0" baseline="0" noProof="0" dirty="0" smtClean="0">
                        <a:ln>
                          <a:noFill/>
                        </a:ln>
                        <a:solidFill>
                          <a:srgbClr val="57565A"/>
                        </a:solidFill>
                        <a:effectLst/>
                        <a:uLnTx/>
                        <a:uFillTx/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  <a:p>
                      <a:pPr marL="358775" marR="0" lvl="0" indent="-90488" algn="l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20" normalizeH="0" baseline="0" noProof="0" dirty="0" smtClean="0">
                          <a:ln>
                            <a:noFill/>
                          </a:ln>
                          <a:solidFill>
                            <a:srgbClr val="57565A"/>
                          </a:solidFill>
                          <a:effectLst/>
                          <a:uLnTx/>
                          <a:uFillTx/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cap="none" spc="20" normalizeH="0" baseline="0" noProof="0" dirty="0" err="1" smtClean="0">
                          <a:ln>
                            <a:noFill/>
                          </a:ln>
                          <a:solidFill>
                            <a:srgbClr val="57565A"/>
                          </a:solidFill>
                          <a:effectLst/>
                          <a:uLnTx/>
                          <a:uFillTx/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вн</a:t>
                      </a:r>
                      <a:r>
                        <a:rPr kumimoji="0" lang="ru-RU" sz="1100" b="0" i="0" u="none" strike="noStrike" kern="1200" cap="none" spc="20" normalizeH="0" baseline="0" noProof="0" dirty="0" smtClean="0">
                          <a:ln>
                            <a:noFill/>
                          </a:ln>
                          <a:solidFill>
                            <a:srgbClr val="57565A"/>
                          </a:solidFill>
                          <a:effectLst/>
                          <a:uLnTx/>
                          <a:uFillTx/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. </a:t>
                      </a:r>
                      <a:r>
                        <a:rPr kumimoji="0" lang="en-US" sz="1100" b="0" i="0" u="none" strike="noStrike" kern="1200" cap="none" spc="20" normalizeH="0" baseline="0" noProof="0" dirty="0" smtClean="0">
                          <a:ln>
                            <a:noFill/>
                          </a:ln>
                          <a:solidFill>
                            <a:srgbClr val="57565A"/>
                          </a:solidFill>
                          <a:effectLst/>
                          <a:uLnTx/>
                          <a:uFillTx/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1354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565A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/>
                </a:tc>
              </a:tr>
              <a:tr h="265067">
                <a:tc>
                  <a:txBody>
                    <a:bodyPr/>
                    <a:lstStyle/>
                    <a:p>
                      <a:pPr marL="0" marR="0" lvl="0" indent="0" algn="l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57565A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г.Ирбит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7565A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, ул.Советская,100А-актовый зал здания инспекции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0.2023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15.00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1.Ответы на вопросы, возникающие в связи с введением Единого налогового счета.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2.Последствия неуплаты налогов, взносов и сборов.</a:t>
                      </a:r>
                      <a:endParaRPr lang="en-US" sz="11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Golos Text" panose="020B0604020202020204" charset="0"/>
                          <a:ea typeface="Golos Text" panose="020B0604020202020204" charset="0"/>
                        </a:rPr>
                        <a:t>1.Услуги ФНС России, оказываемые в МФЦ.</a:t>
                      </a:r>
                      <a:endParaRPr lang="ru-RU" sz="11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marL="358775" marR="0" lvl="0" indent="-90488" algn="l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20" normalizeH="0" baseline="0" noProof="0" dirty="0" smtClean="0">
                          <a:ln>
                            <a:noFill/>
                          </a:ln>
                          <a:solidFill>
                            <a:srgbClr val="57565A"/>
                          </a:solidFill>
                          <a:effectLst/>
                          <a:uLnTx/>
                          <a:uFillTx/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+7 (343) 553-80-41</a:t>
                      </a:r>
                      <a:endParaRPr kumimoji="0" lang="en-US" sz="1100" b="0" i="0" u="none" strike="noStrike" kern="1200" cap="none" spc="20" normalizeH="0" baseline="0" noProof="0" dirty="0" smtClean="0">
                        <a:ln>
                          <a:noFill/>
                        </a:ln>
                        <a:solidFill>
                          <a:srgbClr val="57565A"/>
                        </a:solidFill>
                        <a:effectLst/>
                        <a:uLnTx/>
                        <a:uFillTx/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  <a:p>
                      <a:pPr marL="358775" marR="0" lvl="0" indent="-90488" algn="l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20" normalizeH="0" baseline="0" noProof="0" dirty="0" smtClean="0">
                          <a:ln>
                            <a:noFill/>
                          </a:ln>
                          <a:solidFill>
                            <a:srgbClr val="57565A"/>
                          </a:solidFill>
                          <a:effectLst/>
                          <a:uLnTx/>
                          <a:uFillTx/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cap="none" spc="20" normalizeH="0" baseline="0" noProof="0" dirty="0" err="1" smtClean="0">
                          <a:ln>
                            <a:noFill/>
                          </a:ln>
                          <a:solidFill>
                            <a:srgbClr val="57565A"/>
                          </a:solidFill>
                          <a:effectLst/>
                          <a:uLnTx/>
                          <a:uFillTx/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вн</a:t>
                      </a:r>
                      <a:r>
                        <a:rPr kumimoji="0" lang="ru-RU" sz="1100" b="0" i="0" u="none" strike="noStrike" kern="1200" cap="none" spc="20" normalizeH="0" baseline="0" noProof="0" dirty="0" smtClean="0">
                          <a:ln>
                            <a:noFill/>
                          </a:ln>
                          <a:solidFill>
                            <a:srgbClr val="57565A"/>
                          </a:solidFill>
                          <a:effectLst/>
                          <a:uLnTx/>
                          <a:uFillTx/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. </a:t>
                      </a:r>
                      <a:r>
                        <a:rPr kumimoji="0" lang="en-US" sz="1100" b="0" i="0" u="none" strike="noStrike" kern="1200" cap="none" spc="20" normalizeH="0" baseline="0" noProof="0" dirty="0" smtClean="0">
                          <a:ln>
                            <a:noFill/>
                          </a:ln>
                          <a:solidFill>
                            <a:srgbClr val="57565A"/>
                          </a:solidFill>
                          <a:effectLst/>
                          <a:uLnTx/>
                          <a:uFillTx/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1354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7565A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358775" indent="-90488"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28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165857</TotalTime>
  <Words>164</Words>
  <Application>Microsoft Office PowerPoint</Application>
  <PresentationFormat>Лист A4 (210x297 мм)</PresentationFormat>
  <Paragraphs>33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Golos Text</vt:lpstr>
      <vt:lpstr>Times New Roman</vt:lpstr>
      <vt:lpstr>Arial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Екатеринчева Мария Михайловна</cp:lastModifiedBy>
  <cp:revision>1982</cp:revision>
  <cp:lastPrinted>2023-09-29T11:41:26Z</cp:lastPrinted>
  <dcterms:created xsi:type="dcterms:W3CDTF">2014-10-08T23:03:32Z</dcterms:created>
  <dcterms:modified xsi:type="dcterms:W3CDTF">2023-09-29T11:46:51Z</dcterms:modified>
</cp:coreProperties>
</file>