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769100" cy="9906000"/>
  <p:embeddedFontLst>
    <p:embeddedFont>
      <p:font typeface="Golos Text" panose="020B0604020202020204" charset="0"/>
      <p:regular r:id="rId5"/>
      <p:bold r:id="rId6"/>
    </p:embeddedFont>
    <p:embeddedFont>
      <p:font typeface="Roboto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141"/>
    <a:srgbClr val="404242"/>
    <a:srgbClr val="3E4040"/>
    <a:srgbClr val="414343"/>
    <a:srgbClr val="FFFFFF"/>
    <a:srgbClr val="CD3535"/>
    <a:srgbClr val="F1450F"/>
    <a:srgbClr val="24ABC2"/>
    <a:srgbClr val="36C3DA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3282" y="108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0"/>
        <p:guide pos="213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3277" cy="497020"/>
          </a:xfrm>
          <a:prstGeom prst="rect">
            <a:avLst/>
          </a:prstGeom>
        </p:spPr>
        <p:txBody>
          <a:bodyPr vert="horz" lIns="91141" tIns="45570" rIns="91141" bIns="455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34259" y="1"/>
            <a:ext cx="2933277" cy="497020"/>
          </a:xfrm>
          <a:prstGeom prst="rect">
            <a:avLst/>
          </a:prstGeom>
        </p:spPr>
        <p:txBody>
          <a:bodyPr vert="horz" lIns="91141" tIns="45570" rIns="91141" bIns="45570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08982"/>
            <a:ext cx="2933277" cy="497019"/>
          </a:xfrm>
          <a:prstGeom prst="rect">
            <a:avLst/>
          </a:prstGeom>
        </p:spPr>
        <p:txBody>
          <a:bodyPr vert="horz" lIns="91141" tIns="45570" rIns="91141" bIns="455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34259" y="9408982"/>
            <a:ext cx="2933277" cy="497019"/>
          </a:xfrm>
          <a:prstGeom prst="rect">
            <a:avLst/>
          </a:prstGeom>
        </p:spPr>
        <p:txBody>
          <a:bodyPr vert="horz" lIns="91141" tIns="45570" rIns="91141" bIns="45570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33277" cy="495300"/>
          </a:xfrm>
          <a:prstGeom prst="rect">
            <a:avLst/>
          </a:prstGeom>
        </p:spPr>
        <p:txBody>
          <a:bodyPr vert="horz" lIns="91141" tIns="45570" rIns="91141" bIns="45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9" y="2"/>
            <a:ext cx="2933277" cy="495300"/>
          </a:xfrm>
          <a:prstGeom prst="rect">
            <a:avLst/>
          </a:prstGeom>
        </p:spPr>
        <p:txBody>
          <a:bodyPr vert="horz" lIns="91141" tIns="45570" rIns="91141" bIns="4557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8675" y="742950"/>
            <a:ext cx="2571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1" tIns="45570" rIns="91141" bIns="455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05352"/>
            <a:ext cx="5415280" cy="4457700"/>
          </a:xfrm>
          <a:prstGeom prst="rect">
            <a:avLst/>
          </a:prstGeom>
        </p:spPr>
        <p:txBody>
          <a:bodyPr vert="horz" lIns="91141" tIns="45570" rIns="91141" bIns="455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33277" cy="495300"/>
          </a:xfrm>
          <a:prstGeom prst="rect">
            <a:avLst/>
          </a:prstGeom>
        </p:spPr>
        <p:txBody>
          <a:bodyPr vert="horz" lIns="91141" tIns="45570" rIns="91141" bIns="45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9" y="9408982"/>
            <a:ext cx="2933277" cy="495300"/>
          </a:xfrm>
          <a:prstGeom prst="rect">
            <a:avLst/>
          </a:prstGeom>
        </p:spPr>
        <p:txBody>
          <a:bodyPr vert="horz" lIns="91141" tIns="45570" rIns="91141" bIns="4557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52004" y="1421703"/>
            <a:ext cx="585186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3E4040"/>
                </a:solidFill>
                <a:latin typeface="Golos Text" panose="020B0604020202020204" charset="0"/>
                <a:ea typeface="Golos Text" panose="020B0604020202020204" charset="0"/>
              </a:rPr>
              <a:t>Налоговые уведомления – на ЕПГУ</a:t>
            </a:r>
            <a:endParaRPr lang="ru-RU" sz="1800" b="1" dirty="0">
              <a:solidFill>
                <a:srgbClr val="3E4040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BD9E14-29F9-9642-BFAE-C66AE541131E}"/>
              </a:ext>
            </a:extLst>
          </p:cNvPr>
          <p:cNvSpPr/>
          <p:nvPr/>
        </p:nvSpPr>
        <p:spPr>
          <a:xfrm>
            <a:off x="5296937" y="8398307"/>
            <a:ext cx="1206451" cy="1172036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22E1AD1-9425-9E40-700A-8675C9229A98}"/>
              </a:ext>
            </a:extLst>
          </p:cNvPr>
          <p:cNvSpPr/>
          <p:nvPr/>
        </p:nvSpPr>
        <p:spPr>
          <a:xfrm>
            <a:off x="4728187" y="8693931"/>
            <a:ext cx="292340" cy="494205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ABB3318-4941-D4B7-6170-5543A86A386A}"/>
              </a:ext>
            </a:extLst>
          </p:cNvPr>
          <p:cNvSpPr/>
          <p:nvPr/>
        </p:nvSpPr>
        <p:spPr>
          <a:xfrm>
            <a:off x="4806865" y="8403536"/>
            <a:ext cx="559021" cy="1135433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F947010-B419-2234-15CB-98AE8455D23E}"/>
              </a:ext>
            </a:extLst>
          </p:cNvPr>
          <p:cNvSpPr/>
          <p:nvPr/>
        </p:nvSpPr>
        <p:spPr>
          <a:xfrm>
            <a:off x="4782179" y="8746951"/>
            <a:ext cx="40129" cy="40129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F83436-F0CF-7F21-47AE-DFA8FF65D3D5}"/>
              </a:ext>
            </a:extLst>
          </p:cNvPr>
          <p:cNvSpPr txBox="1"/>
          <p:nvPr/>
        </p:nvSpPr>
        <p:spPr>
          <a:xfrm>
            <a:off x="552004" y="1844378"/>
            <a:ext cx="5851861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404242"/>
                </a:solidFill>
                <a:latin typeface="Golos Text" panose="020B0604020202020204" charset="0"/>
                <a:ea typeface="Golos Text" panose="020B0604020202020204" charset="0"/>
              </a:rPr>
              <a:t>Федеральным законом от 14.04.2023 № 125-ФЗ «О внесении изменений в часть первую Налогового кодекса Российской Федерации» с 01.07.2023 предусмотрена возможность получения налоговых уведомлений для уплаты налогов на имущество и НДФЛ, а также требований об уплате задолженности по налогам налогоплательщиками - физическими лицами в электронной форме через личный кабинет на едином портале государственных и муниципальных услуг (ЕПГУ).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3E4AA7-B12D-C265-26AB-0966A48309FE}"/>
              </a:ext>
            </a:extLst>
          </p:cNvPr>
          <p:cNvSpPr txBox="1"/>
          <p:nvPr/>
        </p:nvSpPr>
        <p:spPr>
          <a:xfrm>
            <a:off x="3852559" y="7384460"/>
            <a:ext cx="2650829" cy="8079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Чтобы перейти 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на Единый портал государственных и муниципальных услуг, 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наведите камеру Вашего смартфона на QR-код, или перейдите 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на сайт </a:t>
            </a:r>
            <a:r>
              <a:rPr lang="en-US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GOSUSLUGI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.RU</a:t>
            </a:r>
            <a:endParaRPr lang="ru-RU" sz="1050" dirty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66DB74D-FEE4-402F-6523-8120891A1FEC}"/>
              </a:ext>
            </a:extLst>
          </p:cNvPr>
          <p:cNvSpPr txBox="1"/>
          <p:nvPr/>
        </p:nvSpPr>
        <p:spPr>
          <a:xfrm>
            <a:off x="552004" y="3282716"/>
            <a:ext cx="57594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Получение через ЕПГУ указанных документов налоговых органов возможно при соблюдении двух условий: </a:t>
            </a:r>
            <a:endParaRPr lang="ru-RU" sz="1200" dirty="0" smtClean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200" dirty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налогоплательщик должен быть зарегистрирован в единой системе идентификации и аутентификации на </a:t>
            </a:r>
            <a:r>
              <a:rPr lang="ru-RU" sz="120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ЕПГУ</a:t>
            </a:r>
            <a:r>
              <a:rPr lang="ru-RU" sz="120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;</a:t>
            </a:r>
            <a:endParaRPr lang="en-US" sz="1200" dirty="0" smtClean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 marL="252000" lvl="0" indent="-252000" defTabSz="1760969">
              <a:spcAft>
                <a:spcPts val="12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налогоплательщик направил через ЕПГУ уведомление о необходимости получения документов от налоговых органов в электронной форме через </a:t>
            </a:r>
            <a:r>
              <a:rPr lang="ru-RU" sz="120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ЕПГУ.</a:t>
            </a:r>
            <a:endParaRPr lang="en-US" sz="1200" dirty="0" smtClean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Пользователь ЕПГУ сможет оплатить начисления из указанных документов онлайн, при этом налоговые уведомления и требования об уплате задолженности не будут дублироваться заказными письмами по почте, кроме предусмотренного пунктом 2 статьи 11.2 НК РФ случая.</a:t>
            </a:r>
            <a:endParaRPr lang="ru-RU" sz="1200" dirty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6F83436-F0CF-7F21-47AE-DFA8FF65D3D5}"/>
              </a:ext>
            </a:extLst>
          </p:cNvPr>
          <p:cNvSpPr txBox="1"/>
          <p:nvPr/>
        </p:nvSpPr>
        <p:spPr>
          <a:xfrm>
            <a:off x="548680" y="6075758"/>
            <a:ext cx="5851861" cy="11079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Воспользоваться возможностью получения налоговых документов через ЕПГУ можно в любой момент вне зависимости от наличия доступа к личному кабинету налогоплательщика. </a:t>
            </a:r>
          </a:p>
          <a:p>
            <a:r>
              <a:rPr lang="ru-RU" sz="120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Для прекращения получения документов от налоговых органов через ЕПГУ налогоплательщик - физическое лицо вправе направить через ЕПГУ соответствующее уведомление.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64" y="8482394"/>
            <a:ext cx="997540" cy="99754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164170</TotalTime>
  <Words>220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Roboto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Сосновских Юлия Сергеевна</cp:lastModifiedBy>
  <cp:revision>1915</cp:revision>
  <cp:lastPrinted>2023-07-17T11:16:58Z</cp:lastPrinted>
  <dcterms:created xsi:type="dcterms:W3CDTF">2014-10-08T23:03:32Z</dcterms:created>
  <dcterms:modified xsi:type="dcterms:W3CDTF">2023-07-17T11:17:45Z</dcterms:modified>
</cp:coreProperties>
</file>